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7" r:id="rId2"/>
    <p:sldId id="270" r:id="rId3"/>
    <p:sldId id="264" r:id="rId4"/>
    <p:sldId id="265" r:id="rId5"/>
    <p:sldId id="271" r:id="rId6"/>
    <p:sldId id="272" r:id="rId7"/>
    <p:sldId id="273" r:id="rId8"/>
    <p:sldId id="278" r:id="rId9"/>
    <p:sldId id="275" r:id="rId10"/>
    <p:sldId id="276" r:id="rId11"/>
    <p:sldId id="267" r:id="rId12"/>
    <p:sldId id="266" r:id="rId13"/>
    <p:sldId id="279" r:id="rId14"/>
    <p:sldId id="263" r:id="rId15"/>
    <p:sldId id="277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3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  <a:srgbClr val="5B9BD5"/>
    <a:srgbClr val="3E8EDE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44" autoAdjust="0"/>
    <p:restoredTop sz="94668"/>
  </p:normalViewPr>
  <p:slideViewPr>
    <p:cSldViewPr snapToGrid="0">
      <p:cViewPr>
        <p:scale>
          <a:sx n="160" d="100"/>
          <a:sy n="160" d="100"/>
        </p:scale>
        <p:origin x="-1352" y="-2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D754C-AD67-417A-B751-14B4A5D2817C}" type="datetimeFigureOut">
              <a:rPr lang="en-US" smtClean="0"/>
              <a:t>7/24/20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C1849-A623-40BC-A09C-B19D12F22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393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831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61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25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Agnostic to simulation, so the same workflow is applicable to any </a:t>
            </a:r>
            <a:r>
              <a:rPr lang="en-US" dirty="0" err="1"/>
              <a:t>illustrisTNG</a:t>
            </a:r>
            <a:r>
              <a:rPr lang="en-US" dirty="0"/>
              <a:t> simulations.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09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Merging galaxies must be…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696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Table on the side: columns: box size, total area of </a:t>
            </a:r>
            <a:r>
              <a:rPr lang="en-US" dirty="0" err="1"/>
              <a:t>lightcone</a:t>
            </a:r>
            <a:r>
              <a:rPr lang="en-US" dirty="0"/>
              <a:t> (sum over the three different projections), pairs counted at z=3.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912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2AFF0A-C8D3-6B43-8816-7DE30C8B37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6340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86C1849-A623-40BC-A09C-B19D12F22E4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37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15.em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emf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2612"/>
            <a:ext cx="12193593" cy="6860612"/>
          </a:xfrm>
          <a:prstGeom prst="rect">
            <a:avLst/>
          </a:prstGeom>
          <a:blipFill dpi="0" rotWithShape="1">
            <a:blip r:embed="rId3">
              <a:alphaModFix amt="1000"/>
            </a:blip>
            <a:srcRect/>
            <a:tile tx="0" ty="0" sx="100000" sy="100000" flip="none" algn="tl"/>
          </a:blipFill>
          <a:effectLst>
            <a:softEdge rad="0"/>
          </a:effectLst>
        </p:spPr>
      </p:pic>
      <p:sp>
        <p:nvSpPr>
          <p:cNvPr id="10" name="Rectangle 9"/>
          <p:cNvSpPr/>
          <p:nvPr userDrawn="1"/>
        </p:nvSpPr>
        <p:spPr>
          <a:xfrm>
            <a:off x="-9906" y="0"/>
            <a:ext cx="12212641" cy="6858000"/>
          </a:xfrm>
          <a:prstGeom prst="rect">
            <a:avLst/>
          </a:prstGeom>
          <a:gradFill>
            <a:gsLst>
              <a:gs pos="100000">
                <a:srgbClr val="451D5C">
                  <a:alpha val="3000"/>
                </a:srgbClr>
              </a:gs>
              <a:gs pos="3896">
                <a:schemeClr val="tx1">
                  <a:lumMod val="95000"/>
                  <a:lumOff val="5000"/>
                  <a:alpha val="14000"/>
                </a:schemeClr>
              </a:gs>
              <a:gs pos="27000">
                <a:srgbClr val="01082D">
                  <a:alpha val="45000"/>
                </a:srgbClr>
              </a:gs>
              <a:gs pos="61000">
                <a:srgbClr val="01082E">
                  <a:alpha val="29000"/>
                </a:srgbClr>
              </a:gs>
            </a:gsLst>
            <a:lin ang="5400000" scaled="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H="1" flipV="1">
            <a:off x="4766181" y="567034"/>
            <a:ext cx="2655036" cy="1680045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533401" y="1698172"/>
            <a:ext cx="11218336" cy="2656114"/>
          </a:xfrm>
          <a:prstGeom prst="rect">
            <a:avLst/>
          </a:prstGeom>
          <a:noFill/>
          <a:ln w="1270">
            <a:solidFill>
              <a:schemeClr val="bg1">
                <a:alpha val="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533401" y="4965192"/>
            <a:ext cx="11124435" cy="6746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 userDrawn="1"/>
        </p:nvSpPr>
        <p:spPr>
          <a:xfrm>
            <a:off x="3242730" y="2350177"/>
            <a:ext cx="5723467" cy="877163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12700" dist="12700" dir="2400000" algn="tl" rotWithShape="0">
              <a:prstClr val="black">
                <a:alpha val="0"/>
              </a:prstClr>
            </a:outerShdw>
          </a:effectLst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1700" spc="150" baseline="0" dirty="0">
                <a:solidFill>
                  <a:srgbClr val="00B0F0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EXPANDING THE FRONTIERS OF SPACE ASTRONOMY</a:t>
            </a:r>
          </a:p>
          <a:p>
            <a:pPr algn="ctr"/>
            <a:endParaRPr lang="en-US" sz="1700" spc="150" baseline="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  <a:p>
            <a:endParaRPr lang="en-US" sz="1700" spc="150" baseline="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533401" y="4361031"/>
            <a:ext cx="11124435" cy="558441"/>
          </a:xfrm>
          <a:prstGeom prst="rect">
            <a:avLst/>
          </a:prstGeom>
        </p:spPr>
        <p:txBody>
          <a:bodyPr/>
          <a:lstStyle>
            <a:lvl1pPr algn="ctr">
              <a:defRPr sz="3200" spc="15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5590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1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uild="allAtOnce" bldLvl="4"/>
    </p:bldLst>
  </p:timing>
  <p:extLst>
    <p:ext uri="{DCECCB84-F9BA-43D5-87BE-67443E8EF086}">
      <p15:sldGuideLst xmlns:p15="http://schemas.microsoft.com/office/powerpoint/2012/main">
        <p15:guide id="1" orient="horz" pos="2568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309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42454" y="-2"/>
            <a:ext cx="12234454" cy="6858002"/>
          </a:xfrm>
          <a:prstGeom prst="rect">
            <a:avLst/>
          </a:prstGeom>
          <a:solidFill>
            <a:srgbClr val="01082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417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ScI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8162" y="1047560"/>
            <a:ext cx="1127685" cy="25501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709" r="22839" b="30243"/>
          <a:stretch/>
        </p:blipFill>
        <p:spPr>
          <a:xfrm rot="10800000" flipH="1" flipV="1">
            <a:off x="298162" y="314928"/>
            <a:ext cx="853982" cy="7326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2444" y="6463506"/>
            <a:ext cx="1372151" cy="18942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6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UBBLE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993" y="272041"/>
            <a:ext cx="1218024" cy="1069848"/>
          </a:xfrm>
          <a:prstGeom prst="rect">
            <a:avLst/>
          </a:prstGeom>
        </p:spPr>
      </p:pic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26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JW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1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5339" y="270960"/>
            <a:ext cx="1217959" cy="1069848"/>
          </a:xfrm>
          <a:prstGeom prst="rect">
            <a:avLst/>
          </a:prstGeom>
        </p:spPr>
      </p:pic>
      <p:sp>
        <p:nvSpPr>
          <p:cNvPr id="10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22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1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2993" y="270960"/>
            <a:ext cx="1220305" cy="1072011"/>
          </a:xfrm>
          <a:prstGeom prst="rect">
            <a:avLst/>
          </a:prstGeom>
        </p:spPr>
      </p:pic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00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 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1091746" y="997580"/>
            <a:ext cx="10508942" cy="0"/>
          </a:xfrm>
          <a:prstGeom prst="line">
            <a:avLst/>
          </a:prstGeom>
          <a:ln w="63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1152144" y="585216"/>
            <a:ext cx="10448544" cy="625473"/>
          </a:xfrm>
          <a:prstGeom prst="rect">
            <a:avLst/>
          </a:prstGeom>
        </p:spPr>
        <p:txBody>
          <a:bodyPr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kern="1200" spc="150" dirty="0">
                <a:solidFill>
                  <a:srgbClr val="002060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9" name="Content Placeholder 1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6966" y="270960"/>
            <a:ext cx="1217446" cy="1069848"/>
          </a:xfrm>
          <a:prstGeom prst="rect">
            <a:avLst/>
          </a:prstGeom>
        </p:spPr>
      </p:pic>
      <p:sp>
        <p:nvSpPr>
          <p:cNvPr id="8" name="Content Placeholder 4"/>
          <p:cNvSpPr>
            <a:spLocks noGrp="1"/>
          </p:cNvSpPr>
          <p:nvPr>
            <p:ph sz="quarter" idx="10"/>
          </p:nvPr>
        </p:nvSpPr>
        <p:spPr>
          <a:xfrm>
            <a:off x="1005839" y="1404637"/>
            <a:ext cx="10595611" cy="4969176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tabLst>
                <a:tab pos="225425" algn="l"/>
              </a:tabLst>
              <a:defRPr sz="2400">
                <a:solidFill>
                  <a:srgbClr val="002061"/>
                </a:solidFill>
                <a:latin typeface="+mj-lt"/>
              </a:defRPr>
            </a:lvl1pPr>
            <a:lvl2pPr marL="685800" indent="-228600">
              <a:buFont typeface="Arial" charset="0"/>
              <a:buChar char="•"/>
              <a:defRPr sz="2000">
                <a:solidFill>
                  <a:srgbClr val="002061"/>
                </a:solidFill>
                <a:latin typeface="+mj-lt"/>
              </a:defRPr>
            </a:lvl2pPr>
            <a:lvl3pPr marL="1143000" indent="-228600">
              <a:buFont typeface="LucidaGrande" charset="0"/>
              <a:buChar char="-"/>
              <a:defRPr sz="1800">
                <a:solidFill>
                  <a:srgbClr val="002061"/>
                </a:solidFill>
                <a:latin typeface="+mj-lt"/>
              </a:defRPr>
            </a:lvl3pPr>
            <a:lvl4pPr marL="1600200" indent="-228600">
              <a:buSzPct val="90000"/>
              <a:buFont typeface="LucidaGrande" charset="0"/>
              <a:buChar char="▸"/>
              <a:defRPr sz="1600">
                <a:solidFill>
                  <a:srgbClr val="002061"/>
                </a:solidFill>
                <a:latin typeface="+mj-lt"/>
              </a:defRPr>
            </a:lvl4pPr>
            <a:lvl5pPr marL="2057400" indent="-228600">
              <a:buSzPct val="80000"/>
              <a:buFont typeface="LucidaGrande" charset="0"/>
              <a:buChar char="◆"/>
              <a:defRPr sz="1600">
                <a:solidFill>
                  <a:srgbClr val="00206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73384" y="6620945"/>
            <a:ext cx="982980" cy="134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6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552">
          <p15:clr>
            <a:srgbClr val="FBAE40"/>
          </p15:clr>
        </p15:guide>
        <p15:guide id="2" pos="67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37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5052" y="-9144"/>
            <a:ext cx="12240768" cy="688543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-35052" y="0"/>
            <a:ext cx="12251436" cy="6858000"/>
          </a:xfrm>
          <a:prstGeom prst="rect">
            <a:avLst/>
          </a:prstGeom>
          <a:solidFill>
            <a:srgbClr val="01082D">
              <a:alpha val="60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370332" y="3456432"/>
            <a:ext cx="11430000" cy="9144"/>
          </a:xfrm>
          <a:prstGeom prst="line">
            <a:avLst/>
          </a:prstGeom>
          <a:ln w="952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22"/>
          <p:cNvSpPr>
            <a:spLocks noGrp="1"/>
          </p:cNvSpPr>
          <p:nvPr>
            <p:ph type="title"/>
          </p:nvPr>
        </p:nvSpPr>
        <p:spPr>
          <a:xfrm>
            <a:off x="370332" y="2911707"/>
            <a:ext cx="11430000" cy="444141"/>
          </a:xfrm>
          <a:prstGeom prst="rect">
            <a:avLst/>
          </a:prstGeom>
        </p:spPr>
        <p:txBody>
          <a:bodyPr/>
          <a:lstStyle>
            <a:lvl1pPr algn="ctr">
              <a:defRPr sz="3200" spc="150" baseline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3145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and/or Last Slide">
    <p:bg>
      <p:bgPr>
        <a:solidFill>
          <a:srgbClr val="0108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/>
          </p:cNvPicPr>
          <p:nvPr userDrawn="1"/>
        </p:nvPicPr>
        <p:blipFill>
          <a:blip r:embed="rId4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" y="0"/>
            <a:ext cx="12188952" cy="6858000"/>
          </a:xfrm>
          <a:prstGeom prst="rect">
            <a:avLst/>
          </a:prstGeom>
        </p:spPr>
      </p:pic>
      <p:pic>
        <p:nvPicPr>
          <p:cNvPr id="7" name="Images_1.mp4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063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rot="10800000">
            <a:off x="3048" y="0"/>
            <a:ext cx="12188952" cy="6858000"/>
          </a:xfrm>
          <a:prstGeom prst="rect">
            <a:avLst/>
          </a:prstGeom>
          <a:gradFill>
            <a:gsLst>
              <a:gs pos="71000">
                <a:schemeClr val="tx1">
                  <a:alpha val="0"/>
                </a:schemeClr>
              </a:gs>
              <a:gs pos="100000">
                <a:srgbClr val="121E23">
                  <a:lumMod val="0"/>
                  <a:alpha val="75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21260" y="-2"/>
            <a:ext cx="12188952" cy="6858000"/>
          </a:xfrm>
          <a:prstGeom prst="rect">
            <a:avLst/>
          </a:prstGeom>
          <a:gradFill flip="none" rotWithShape="1">
            <a:gsLst>
              <a:gs pos="71000">
                <a:schemeClr val="tx1">
                  <a:alpha val="0"/>
                </a:schemeClr>
              </a:gs>
              <a:gs pos="100000">
                <a:srgbClr val="121E23">
                  <a:lumMod val="0"/>
                  <a:alpha val="75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3198" y="-3327406"/>
            <a:ext cx="2365604" cy="23554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96490" y="7712248"/>
            <a:ext cx="5399020" cy="750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/>
          <p:cNvSpPr txBox="1"/>
          <p:nvPr userDrawn="1"/>
        </p:nvSpPr>
        <p:spPr>
          <a:xfrm>
            <a:off x="-10630" y="5057505"/>
            <a:ext cx="12192000" cy="1200329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12700" dist="12700" dir="2400000" algn="tl" rotWithShape="0">
              <a:prstClr val="black">
                <a:alpha val="0"/>
              </a:prstClr>
            </a:outerShdw>
          </a:effectLst>
        </p:spPr>
        <p:txBody>
          <a:bodyPr wrap="square" rtlCol="0" anchor="t" anchorCtr="0">
            <a:spAutoFit/>
          </a:bodyPr>
          <a:lstStyle/>
          <a:p>
            <a:pPr algn="ctr"/>
            <a:r>
              <a:rPr lang="en-US" sz="2400" spc="300" dirty="0">
                <a:solidFill>
                  <a:schemeClr val="bg1"/>
                </a:solidFill>
                <a:latin typeface="Franklin Gothic Medium Cond" charset="0"/>
                <a:ea typeface="Franklin Gothic Medium Cond" charset="0"/>
                <a:cs typeface="Franklin Gothic Medium Cond" charset="0"/>
              </a:rPr>
              <a:t>EXPANDING THE FRONTIERS OF SPACE ASTRONOMY</a:t>
            </a:r>
          </a:p>
          <a:p>
            <a:pPr algn="ctr"/>
            <a:endParaRPr lang="en-US" sz="2400" spc="3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  <a:p>
            <a:endParaRPr lang="en-US" sz="2400" spc="300" dirty="0">
              <a:solidFill>
                <a:schemeClr val="bg1"/>
              </a:solidFill>
              <a:latin typeface="Franklin Gothic Medium Cond" charset="0"/>
              <a:ea typeface="Franklin Gothic Medium Cond" charset="0"/>
              <a:cs typeface="Franklin Gothic Medium C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6297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0"/>
                            </p:stCondLst>
                            <p:childTnLst>
                              <p:par>
                                <p:cTn id="9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07407E-6 L 0 0.656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284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33333E-6 L 0 -0.5534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0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1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500"/>
                            </p:stCondLst>
                            <p:childTnLst>
                              <p:par>
                                <p:cTn id="18" presetID="42" presetClass="entr" presetSubtype="0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repeatCount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2" dur="25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7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8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8" grpId="0" animBg="1"/>
      <p:bldP spid="9" grpId="0" animBg="1"/>
      <p:bldP spid="12" grpId="0" build="allAtOnce" bldLvl="4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0276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3000" dirty="0">
                <a:solidFill>
                  <a:prstClr val="white"/>
                </a:solidFill>
                <a:latin typeface="Calibri Light" panose="020F0302020204030204"/>
              </a:rPr>
              <a:t>Merging Things Together: Galaxy Merger Rate and </a:t>
            </a:r>
            <a:r>
              <a:rPr lang="en-US" sz="3000" dirty="0" err="1">
                <a:solidFill>
                  <a:prstClr val="white"/>
                </a:solidFill>
                <a:latin typeface="Calibri Light" panose="020F0302020204030204"/>
              </a:rPr>
              <a:t>IllustrisTNG</a:t>
            </a:r>
            <a:endParaRPr lang="en-US" sz="3000" spc="0" dirty="0">
              <a:solidFill>
                <a:prstClr val="white"/>
              </a:solidFill>
              <a:latin typeface="Calibri Light" panose="020F030202020403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47344" y="5129784"/>
            <a:ext cx="10515600" cy="875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prstClr val="white"/>
                </a:solidFill>
                <a:latin typeface="Calibri Light" panose="020F0302020204030204"/>
              </a:rPr>
              <a:t>Theodore Peña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July 30, 2020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6309360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Space Astronomy Summer Program (SASP) Symposium</a:t>
            </a:r>
          </a:p>
        </p:txBody>
      </p:sp>
    </p:spTree>
    <p:extLst>
      <p:ext uri="{BB962C8B-B14F-4D97-AF65-F5344CB8AC3E}">
        <p14:creationId xmlns:p14="http://schemas.microsoft.com/office/powerpoint/2010/main" val="382272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20216-6FF9-1D42-8764-EF3534F35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Conclusions</a:t>
            </a:r>
          </a:p>
        </p:txBody>
      </p:sp>
    </p:spTree>
    <p:extLst>
      <p:ext uri="{BB962C8B-B14F-4D97-AF65-F5344CB8AC3E}">
        <p14:creationId xmlns:p14="http://schemas.microsoft.com/office/powerpoint/2010/main" val="1922256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A3301-5724-BE4E-A30C-2925B01E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our results to observations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747DA6-DA05-614C-B63E-8922CDD4022C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344" y="1257299"/>
            <a:ext cx="7453312" cy="496887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674A6E-AF99-3443-8DA9-6D28120AA325}"/>
              </a:ext>
            </a:extLst>
          </p:cNvPr>
          <p:cNvSpPr txBox="1"/>
          <p:nvPr/>
        </p:nvSpPr>
        <p:spPr>
          <a:xfrm>
            <a:off x="5275742" y="5210426"/>
            <a:ext cx="24237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DAC2DD-B531-364A-BD6E-1685309FD7A5}"/>
              </a:ext>
            </a:extLst>
          </p:cNvPr>
          <p:cNvSpPr txBox="1"/>
          <p:nvPr/>
        </p:nvSpPr>
        <p:spPr>
          <a:xfrm>
            <a:off x="4053710" y="6226174"/>
            <a:ext cx="40845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* Observational data from Duncan et al. (2019)</a:t>
            </a:r>
          </a:p>
        </p:txBody>
      </p:sp>
    </p:spTree>
    <p:extLst>
      <p:ext uri="{BB962C8B-B14F-4D97-AF65-F5344CB8AC3E}">
        <p14:creationId xmlns:p14="http://schemas.microsoft.com/office/powerpoint/2010/main" val="17406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B1C01-5945-A34A-B51C-67B175BB8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our results to previous simulations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60B11F8-67DC-354B-8F99-D55228702ED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690" y="1303909"/>
            <a:ext cx="7453312" cy="4968875"/>
          </a:xfr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6E711F3-2276-144D-9B2D-048BA1D272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32027466"/>
                  </p:ext>
                </p:extLst>
              </p:nvPr>
            </p:nvGraphicFramePr>
            <p:xfrm>
              <a:off x="272143" y="2340429"/>
              <a:ext cx="3551036" cy="254725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87759">
                      <a:extLst>
                        <a:ext uri="{9D8B030D-6E8A-4147-A177-3AD203B41FA5}">
                          <a16:colId xmlns:a16="http://schemas.microsoft.com/office/drawing/2014/main" val="4197736069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2766928773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1751209417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3086421446"/>
                        </a:ext>
                      </a:extLst>
                    </a:gridCol>
                  </a:tblGrid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Simulation name</a:t>
                          </a:r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Comoving box size</a:t>
                          </a:r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Total area (arcmin</a:t>
                          </a:r>
                          <a:r>
                            <a:rPr lang="en-US" sz="1200" baseline="30000" dirty="0"/>
                            <a:t>2</a:t>
                          </a:r>
                          <a:r>
                            <a:rPr lang="en-US" sz="1200" baseline="0" dirty="0"/>
                            <a:t>)</a:t>
                          </a:r>
                          <a:endParaRPr lang="en-US" sz="1200" dirty="0"/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aseline="0" dirty="0"/>
                            <a:t>Num p</a:t>
                          </a:r>
                          <a:r>
                            <a:rPr lang="en-US" sz="1200" dirty="0"/>
                            <a:t>airs at </a:t>
                          </a:r>
                          <a14:m>
                            <m:oMath xmlns:m="http://schemas.openxmlformats.org/officeDocument/2006/math"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</a:rPr>
                                <m:t>𝟑</m:t>
                              </m:r>
                            </m:oMath>
                          </a14:m>
                          <a:endParaRPr lang="en-US" sz="1200" b="1" dirty="0"/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62967937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TNG300-1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300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1094.27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176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27214954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TNG100-1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12015701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Illustris-1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54786647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Illustris-2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220950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96E711F3-2276-144D-9B2D-048BA1D272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32027466"/>
                  </p:ext>
                </p:extLst>
              </p:nvPr>
            </p:nvGraphicFramePr>
            <p:xfrm>
              <a:off x="272143" y="2340429"/>
              <a:ext cx="3551036" cy="2547255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887759">
                      <a:extLst>
                        <a:ext uri="{9D8B030D-6E8A-4147-A177-3AD203B41FA5}">
                          <a16:colId xmlns:a16="http://schemas.microsoft.com/office/drawing/2014/main" val="4197736069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2766928773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1751209417"/>
                        </a:ext>
                      </a:extLst>
                    </a:gridCol>
                    <a:gridCol w="887759">
                      <a:extLst>
                        <a:ext uri="{9D8B030D-6E8A-4147-A177-3AD203B41FA5}">
                          <a16:colId xmlns:a16="http://schemas.microsoft.com/office/drawing/2014/main" val="3086421446"/>
                        </a:ext>
                      </a:extLst>
                    </a:gridCol>
                  </a:tblGrid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Simulation name</a:t>
                          </a:r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Comoving box size</a:t>
                          </a:r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Total area (arcmin</a:t>
                          </a:r>
                          <a:r>
                            <a:rPr lang="en-US" sz="1200" baseline="30000" dirty="0"/>
                            <a:t>2</a:t>
                          </a:r>
                          <a:r>
                            <a:rPr lang="en-US" sz="1200" baseline="0" dirty="0"/>
                            <a:t>)</a:t>
                          </a:r>
                          <a:endParaRPr lang="en-US" sz="1200" dirty="0"/>
                        </a:p>
                      </a:txBody>
                      <a:tcPr>
                        <a:solidFill>
                          <a:srgbClr val="3E8EDE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4"/>
                          <a:stretch>
                            <a:fillRect l="-302857" t="-2500" r="-1429" b="-402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662967937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TNG300-1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300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1094.27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176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827214954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TNG100-1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88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12015701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Illustris-1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65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54786647"/>
                      </a:ext>
                    </a:extLst>
                  </a:tr>
                  <a:tr h="509451"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Illustris-2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dirty="0"/>
                            <a:t>100 </a:t>
                          </a:r>
                          <a:r>
                            <a:rPr lang="en-US" sz="1200" dirty="0" err="1"/>
                            <a:t>Mpc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sz="1200" b="0" i="0" kern="1200" dirty="0">
                              <a:solidFill>
                                <a:schemeClr val="dk1"/>
                              </a:solidFill>
                              <a:effectLst/>
                              <a:latin typeface="+mn-lt"/>
                              <a:ea typeface="+mn-ea"/>
                              <a:cs typeface="+mn-cs"/>
                            </a:rPr>
                            <a:t>410.18</a:t>
                          </a:r>
                          <a:endParaRPr lang="en-US" sz="1200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56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2220950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71535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B9E35-D4F9-2941-9FAB-CFE471C03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72DE69-9C99-4E4E-B269-2ECCC9A53CA6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Simulations present a novel way of studying galaxy merger rates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Our pair fraction analysis on the TNG300 simulation uses methodology similar to archetypal observational surveys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/>
                  <a:t>We find a flattening of the pair fraction curve at a redshift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≈2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372DE69-9C99-4E4E-B269-2ECCC9A53CA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718" t="-1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14377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8497EAE-3F3E-AD44-A700-14E5925C3441}"/>
              </a:ext>
            </a:extLst>
          </p:cNvPr>
          <p:cNvSpPr txBox="1"/>
          <p:nvPr/>
        </p:nvSpPr>
        <p:spPr>
          <a:xfrm>
            <a:off x="2027161" y="5590794"/>
            <a:ext cx="81376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Special thanks to my mentor Greg Snyder, program coordinators Carolyn Slivinski and</a:t>
            </a:r>
          </a:p>
          <a:p>
            <a:r>
              <a:rPr lang="en-US" i="1" dirty="0" err="1">
                <a:solidFill>
                  <a:schemeClr val="bg1"/>
                </a:solidFill>
              </a:rPr>
              <a:t>Ivelina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Momcheva</a:t>
            </a:r>
            <a:r>
              <a:rPr lang="en-US" i="1" dirty="0">
                <a:solidFill>
                  <a:schemeClr val="bg1"/>
                </a:solidFill>
              </a:rPr>
              <a:t>, and the fantastic IT services division.</a:t>
            </a:r>
          </a:p>
          <a:p>
            <a:r>
              <a:rPr lang="en-US" i="1" dirty="0">
                <a:solidFill>
                  <a:schemeClr val="bg1"/>
                </a:solidFill>
              </a:rPr>
              <a:t>To everyone else here at space telescope, thank you so much for having me!</a:t>
            </a:r>
          </a:p>
        </p:txBody>
      </p:sp>
    </p:spTree>
    <p:extLst>
      <p:ext uri="{BB962C8B-B14F-4D97-AF65-F5344CB8AC3E}">
        <p14:creationId xmlns:p14="http://schemas.microsoft.com/office/powerpoint/2010/main" val="2030672866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93851-CD8C-DF41-BA8D-A1EEEC22F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</p:spTree>
    <p:extLst>
      <p:ext uri="{BB962C8B-B14F-4D97-AF65-F5344CB8AC3E}">
        <p14:creationId xmlns:p14="http://schemas.microsoft.com/office/powerpoint/2010/main" val="2734204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AACD93-10BD-FD40-995D-9265D5DDF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you want to build a </a:t>
            </a:r>
            <a:r>
              <a:rPr lang="en-US" dirty="0" err="1"/>
              <a:t>lightcone</a:t>
            </a:r>
            <a:r>
              <a:rPr lang="en-US" dirty="0"/>
              <a:t>…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5F3EDFF-3E2F-EC4B-B69A-DD9FE3FDAD7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2126903"/>
            <a:ext cx="10594975" cy="352494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C8C4B5-A97B-A34C-A4AC-735B638D6C53}"/>
              </a:ext>
            </a:extLst>
          </p:cNvPr>
          <p:cNvSpPr txBox="1"/>
          <p:nvPr/>
        </p:nvSpPr>
        <p:spPr>
          <a:xfrm>
            <a:off x="4411681" y="5651847"/>
            <a:ext cx="3784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Snyder et al. 2017/</a:t>
            </a:r>
            <a:r>
              <a:rPr lang="en-US" dirty="0" err="1"/>
              <a:t>Overzier</a:t>
            </a:r>
            <a:r>
              <a:rPr lang="en-US" dirty="0"/>
              <a:t> et al. 2013</a:t>
            </a:r>
          </a:p>
        </p:txBody>
      </p:sp>
    </p:spTree>
    <p:extLst>
      <p:ext uri="{BB962C8B-B14F-4D97-AF65-F5344CB8AC3E}">
        <p14:creationId xmlns:p14="http://schemas.microsoft.com/office/powerpoint/2010/main" val="3986109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A22A2-44C7-FE49-B8CE-11C8A2C47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and Scientific Context</a:t>
            </a:r>
          </a:p>
        </p:txBody>
      </p:sp>
    </p:spTree>
    <p:extLst>
      <p:ext uri="{BB962C8B-B14F-4D97-AF65-F5344CB8AC3E}">
        <p14:creationId xmlns:p14="http://schemas.microsoft.com/office/powerpoint/2010/main" val="3208937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95489-5722-2844-B7CD-151C3ADD5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mergers?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E5843-EA3A-6B44-8166-15D926CCF4C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Mergers play a large role in galaxy formation/evolution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Galaxy merger rate is traditionally an observational question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Simulations now advanced enough to provide new perspective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17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7CD2-3967-D74B-A6DA-96E66CD73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tools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7012C2-F626-9745-85D8-376DC299422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Illustris</a:t>
            </a:r>
            <a:r>
              <a:rPr lang="en-US" dirty="0"/>
              <a:t>: The Next Generation (TNG)</a:t>
            </a:r>
          </a:p>
          <a:p>
            <a:r>
              <a:rPr lang="en-US" dirty="0"/>
              <a:t>Hydrodynamical, high-volume, extremely accessible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ED8D21-FB07-5444-9D91-5258DB854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344" y="2296886"/>
            <a:ext cx="8108646" cy="45611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B1BF2E-4C3B-BB4E-87B1-96505E60B619}"/>
              </a:ext>
            </a:extLst>
          </p:cNvPr>
          <p:cNvSpPr txBox="1"/>
          <p:nvPr/>
        </p:nvSpPr>
        <p:spPr>
          <a:xfrm>
            <a:off x="838199" y="3059668"/>
            <a:ext cx="2901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www.tng-project.org/media/</a:t>
            </a:r>
          </a:p>
        </p:txBody>
      </p:sp>
    </p:spTree>
    <p:extLst>
      <p:ext uri="{BB962C8B-B14F-4D97-AF65-F5344CB8AC3E}">
        <p14:creationId xmlns:p14="http://schemas.microsoft.com/office/powerpoint/2010/main" val="384173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E12DA-909F-3A43-9C18-A3B69CE9A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merger rates from simulations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CC9720-9DB0-C849-A0D5-1034665D6642}"/>
                  </a:ext>
                </a:extLst>
              </p:cNvPr>
              <p:cNvSpPr>
                <a:spLocks noGrp="1"/>
              </p:cNvSpPr>
              <p:nvPr>
                <p:ph sz="quarter" idx="10"/>
              </p:nvPr>
            </p:nvSpPr>
            <p:spPr/>
            <p:txBody>
              <a:bodyPr/>
              <a:lstStyle/>
              <a:p>
                <a:r>
                  <a:rPr lang="en-US" dirty="0"/>
                  <a:t>We can use pair fractions to determine merger rate: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𝑀𝑒𝑟𝑔𝑒𝑟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𝑟𝑎𝑡𝑒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𝑃𝑎𝑖𝑟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𝐹𝑟𝑎𝑐𝑡𝑖𝑜𝑛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𝑂𝑏𝑠𝑒𝑟𝑣𝑎𝑏𝑖𝑙𝑖𝑡𝑦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𝑡𝑖𝑚𝑒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  <a:p>
                <a:endParaRPr lang="en-US" b="0" dirty="0"/>
              </a:p>
              <a:p>
                <a:endParaRPr lang="en-US" b="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6CC9720-9DB0-C849-A0D5-1034665D664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0"/>
              </p:nvPr>
            </p:nvSpPr>
            <p:spPr>
              <a:blipFill>
                <a:blip r:embed="rId2"/>
                <a:stretch>
                  <a:fillRect l="-837" t="-1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ight Arrow 5">
            <a:extLst>
              <a:ext uri="{FF2B5EF4-FFF2-40B4-BE49-F238E27FC236}">
                <a16:creationId xmlns:a16="http://schemas.microsoft.com/office/drawing/2014/main" id="{8793F8F8-AE73-8743-A482-4FDFB70BD09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855706" y="3318713"/>
            <a:ext cx="960062" cy="34747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845080FF-49AC-F747-B8CA-B66750FB2D9F}"/>
              </a:ext>
            </a:extLst>
          </p:cNvPr>
          <p:cNvSpPr/>
          <p:nvPr/>
        </p:nvSpPr>
        <p:spPr>
          <a:xfrm rot="20224228">
            <a:off x="8308205" y="2783132"/>
            <a:ext cx="685800" cy="344659"/>
          </a:xfrm>
          <a:prstGeom prst="leftArrow">
            <a:avLst/>
          </a:prstGeom>
          <a:solidFill>
            <a:srgbClr val="3E8EDE"/>
          </a:solidFill>
          <a:ln>
            <a:solidFill>
              <a:srgbClr val="3E8E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FC93573F-CB28-EA40-B5F9-E4D83874390C}"/>
              </a:ext>
            </a:extLst>
          </p:cNvPr>
          <p:cNvSpPr/>
          <p:nvPr/>
        </p:nvSpPr>
        <p:spPr>
          <a:xfrm rot="1380000">
            <a:off x="8691180" y="3730515"/>
            <a:ext cx="685800" cy="344659"/>
          </a:xfrm>
          <a:prstGeom prst="leftArrow">
            <a:avLst/>
          </a:prstGeom>
          <a:solidFill>
            <a:srgbClr val="3E8EDE"/>
          </a:solidFill>
          <a:ln>
            <a:solidFill>
              <a:srgbClr val="3E8E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781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97E1A-7BB7-4D4F-9C8E-A8C4B6F46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Methods and Work</a:t>
            </a:r>
          </a:p>
        </p:txBody>
      </p:sp>
    </p:spTree>
    <p:extLst>
      <p:ext uri="{BB962C8B-B14F-4D97-AF65-F5344CB8AC3E}">
        <p14:creationId xmlns:p14="http://schemas.microsoft.com/office/powerpoint/2010/main" val="1183498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065E5-6FDB-E548-9A9B-0C38B612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6AA4C-B866-114B-BD86-76F487B34B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Goal: make directly comparable pair fraction predictions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Assemble </a:t>
            </a:r>
            <a:r>
              <a:rPr lang="en-US" dirty="0" err="1"/>
              <a:t>lightcone</a:t>
            </a:r>
            <a:r>
              <a:rPr lang="en-US" dirty="0"/>
              <a:t> catalogs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Perform data analysis on the catalogs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691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F7434-AEA9-614B-B6ED-76F7C6960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Lightcone</a:t>
            </a:r>
            <a:r>
              <a:rPr lang="en-US" dirty="0"/>
              <a:t> catalogs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AD1E07-651F-3D43-B5DA-37627629855D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475" y="1621525"/>
            <a:ext cx="10594975" cy="4535700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FE5BE7E-E059-F347-89FD-7E1F39C57688}"/>
              </a:ext>
            </a:extLst>
          </p:cNvPr>
          <p:cNvSpPr/>
          <p:nvPr/>
        </p:nvSpPr>
        <p:spPr>
          <a:xfrm>
            <a:off x="1741714" y="4278086"/>
            <a:ext cx="9753599" cy="1121228"/>
          </a:xfrm>
          <a:prstGeom prst="rect">
            <a:avLst/>
          </a:prstGeom>
          <a:solidFill>
            <a:schemeClr val="accent6">
              <a:alpha val="3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F06B4F-0CD5-CD4A-A65B-25C5D0B03BD8}"/>
              </a:ext>
            </a:extLst>
          </p:cNvPr>
          <p:cNvSpPr/>
          <p:nvPr/>
        </p:nvSpPr>
        <p:spPr>
          <a:xfrm>
            <a:off x="1839686" y="2024743"/>
            <a:ext cx="4778827" cy="3494314"/>
          </a:xfrm>
          <a:prstGeom prst="rect">
            <a:avLst/>
          </a:prstGeom>
          <a:solidFill>
            <a:srgbClr val="5B9BD5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EA3EFA-D028-9F4D-905A-EE6171D3B17C}"/>
              </a:ext>
            </a:extLst>
          </p:cNvPr>
          <p:cNvSpPr/>
          <p:nvPr/>
        </p:nvSpPr>
        <p:spPr>
          <a:xfrm>
            <a:off x="6618513" y="2024743"/>
            <a:ext cx="4876800" cy="3494314"/>
          </a:xfrm>
          <a:prstGeom prst="rect">
            <a:avLst/>
          </a:prstGeom>
          <a:solidFill>
            <a:srgbClr val="ED7D31">
              <a:alpha val="2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7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2051E-41EB-C04E-8933-9A7297733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pairs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FED57-2BC0-074F-8E7B-40ED7CB878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Pair selection criteria: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 too far apart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Not too close together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Of similar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At similar redshifts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16224</TotalTime>
  <Words>364</Words>
  <Application>Microsoft Macintosh PowerPoint</Application>
  <PresentationFormat>Widescreen</PresentationFormat>
  <Paragraphs>83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Franklin Gothic Medium</vt:lpstr>
      <vt:lpstr>Franklin Gothic Medium Cond</vt:lpstr>
      <vt:lpstr>LucidaGrande</vt:lpstr>
      <vt:lpstr>1_Office Theme</vt:lpstr>
      <vt:lpstr>Merging Things Together: Galaxy Merger Rate and IllustrisTNG</vt:lpstr>
      <vt:lpstr>Introduction and Scientific Context</vt:lpstr>
      <vt:lpstr>Why mergers?</vt:lpstr>
      <vt:lpstr>Simulation tools</vt:lpstr>
      <vt:lpstr>Extracting merger rates from simulations</vt:lpstr>
      <vt:lpstr>Our Methods and Work</vt:lpstr>
      <vt:lpstr>Methodology</vt:lpstr>
      <vt:lpstr>Lightcone catalogs</vt:lpstr>
      <vt:lpstr>Finding pairs</vt:lpstr>
      <vt:lpstr>Results and Conclusions</vt:lpstr>
      <vt:lpstr>Comparing our results to observations</vt:lpstr>
      <vt:lpstr>Comparing our results to previous simulations</vt:lpstr>
      <vt:lpstr>Summary</vt:lpstr>
      <vt:lpstr>PowerPoint Presentation</vt:lpstr>
      <vt:lpstr>Backup Slides</vt:lpstr>
      <vt:lpstr>So you want to build a lightcone…</vt:lpstr>
    </vt:vector>
  </TitlesOfParts>
  <Company>Space Telescope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PRESENTATION TITLE GOES HERE</dc:title>
  <dc:creator>Carolyn Slivinski</dc:creator>
  <cp:lastModifiedBy>Microsoft Office User</cp:lastModifiedBy>
  <cp:revision>56</cp:revision>
  <dcterms:created xsi:type="dcterms:W3CDTF">2020-07-14T20:30:19Z</dcterms:created>
  <dcterms:modified xsi:type="dcterms:W3CDTF">2020-07-29T03:43:56Z</dcterms:modified>
</cp:coreProperties>
</file>

<file path=docProps/thumbnail.jpeg>
</file>